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7"/>
  </p:notesMasterIdLst>
  <p:sldIdLst>
    <p:sldId id="25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9" r:id="rId18"/>
    <p:sldId id="278" r:id="rId19"/>
    <p:sldId id="273" r:id="rId20"/>
    <p:sldId id="274" r:id="rId21"/>
    <p:sldId id="275" r:id="rId22"/>
    <p:sldId id="276" r:id="rId23"/>
    <p:sldId id="277" r:id="rId24"/>
    <p:sldId id="283" r:id="rId25"/>
    <p:sldId id="284" r:id="rId26"/>
  </p:sldIdLst>
  <p:sldSz cx="9144000" cy="5143500" type="screen16x9"/>
  <p:notesSz cx="6858000" cy="9144000"/>
  <p:embeddedFontLst>
    <p:embeddedFont>
      <p:font typeface="Amatic SC" panose="020B0604020202020204" charset="0"/>
      <p:regular r:id="rId28"/>
      <p:bold r:id="rId29"/>
    </p:embeddedFont>
    <p:embeddedFont>
      <p:font typeface="Source Code Pro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109" d="100"/>
          <a:sy n="109" d="100"/>
        </p:scale>
        <p:origin x="-696" y="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302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8000"/>
            </a:lvl1pPr>
            <a:lvl2pPr lvl="1" algn="ctr" rtl="0">
              <a:spcBef>
                <a:spcPts val="0"/>
              </a:spcBef>
              <a:buSzPct val="100000"/>
              <a:defRPr sz="8000"/>
            </a:lvl2pPr>
            <a:lvl3pPr lvl="2" algn="ctr" rtl="0">
              <a:spcBef>
                <a:spcPts val="0"/>
              </a:spcBef>
              <a:buSzPct val="100000"/>
              <a:defRPr sz="8000"/>
            </a:lvl3pPr>
            <a:lvl4pPr lvl="3" algn="ctr" rtl="0">
              <a:spcBef>
                <a:spcPts val="0"/>
              </a:spcBef>
              <a:buSzPct val="100000"/>
              <a:defRPr sz="8000"/>
            </a:lvl4pPr>
            <a:lvl5pPr lvl="4" algn="ctr" rtl="0">
              <a:spcBef>
                <a:spcPts val="0"/>
              </a:spcBef>
              <a:buSzPct val="100000"/>
              <a:defRPr sz="8000"/>
            </a:lvl5pPr>
            <a:lvl6pPr lvl="5" algn="ctr" rtl="0">
              <a:spcBef>
                <a:spcPts val="0"/>
              </a:spcBef>
              <a:buSzPct val="100000"/>
              <a:defRPr sz="8000"/>
            </a:lvl6pPr>
            <a:lvl7pPr lvl="6" algn="ctr" rtl="0">
              <a:spcBef>
                <a:spcPts val="0"/>
              </a:spcBef>
              <a:buSzPct val="100000"/>
              <a:defRPr sz="8000"/>
            </a:lvl7pPr>
            <a:lvl8pPr lvl="7" algn="ctr" rtl="0">
              <a:spcBef>
                <a:spcPts val="0"/>
              </a:spcBef>
              <a:buSzPct val="100000"/>
              <a:defRPr sz="8000"/>
            </a:lvl8pPr>
            <a:lvl9pPr lvl="8" algn="ctr" rtl="0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3" name="Shape 8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400"/>
            </a:lvl1pPr>
            <a:lvl2pPr lvl="1" algn="ctr" rtl="0">
              <a:spcBef>
                <a:spcPts val="0"/>
              </a:spcBef>
              <a:buSzPct val="100000"/>
              <a:defRPr sz="5400"/>
            </a:lvl2pPr>
            <a:lvl3pPr lvl="2" algn="ctr" rtl="0">
              <a:spcBef>
                <a:spcPts val="0"/>
              </a:spcBef>
              <a:buSzPct val="100000"/>
              <a:defRPr sz="5400"/>
            </a:lvl3pPr>
            <a:lvl4pPr lvl="3" algn="ctr" rtl="0">
              <a:spcBef>
                <a:spcPts val="0"/>
              </a:spcBef>
              <a:buSzPct val="100000"/>
              <a:defRPr sz="5400"/>
            </a:lvl4pPr>
            <a:lvl5pPr lvl="4" algn="ctr" rtl="0">
              <a:spcBef>
                <a:spcPts val="0"/>
              </a:spcBef>
              <a:buSzPct val="100000"/>
              <a:defRPr sz="5400"/>
            </a:lvl5pPr>
            <a:lvl6pPr lvl="5" algn="ctr" rtl="0">
              <a:spcBef>
                <a:spcPts val="0"/>
              </a:spcBef>
              <a:buSzPct val="100000"/>
              <a:defRPr sz="5400"/>
            </a:lvl6pPr>
            <a:lvl7pPr lvl="6" algn="ctr" rtl="0">
              <a:spcBef>
                <a:spcPts val="0"/>
              </a:spcBef>
              <a:buSzPct val="100000"/>
              <a:defRPr sz="5400"/>
            </a:lvl7pPr>
            <a:lvl8pPr lvl="7" algn="ctr" rtl="0">
              <a:spcBef>
                <a:spcPts val="0"/>
              </a:spcBef>
              <a:buSzPct val="100000"/>
              <a:defRPr sz="5400"/>
            </a:lvl8pPr>
            <a:lvl9pPr lvl="8" algn="ctr" rtl="0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11700" y="3291830"/>
            <a:ext cx="8520600" cy="13751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 smtClean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Reducing Gap between blood donors and recepients</a:t>
            </a:r>
            <a:endParaRPr lang="en" sz="60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4652362" y="2521575"/>
            <a:ext cx="1833300" cy="5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7534"/>
            <a:ext cx="8352928" cy="24559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19100" y="292850"/>
            <a:ext cx="8018100" cy="801000"/>
          </a:xfrm>
          <a:prstGeom prst="rect">
            <a:avLst/>
          </a:prstGeom>
          <a:ln w="28575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POV # 3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419100" y="1093850"/>
            <a:ext cx="8018100" cy="37830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 b="1" dirty="0"/>
          </a:p>
          <a:p>
            <a:pPr lvl="0"/>
            <a:r>
              <a:rPr lang="en" sz="2400" b="1" dirty="0"/>
              <a:t>We met</a:t>
            </a:r>
            <a:r>
              <a:rPr lang="en" sz="2400" b="1" dirty="0" smtClean="0"/>
              <a:t>: </a:t>
            </a:r>
            <a:r>
              <a:rPr lang="en-US" sz="1800" dirty="0"/>
              <a:t>Imran </a:t>
            </a:r>
            <a:r>
              <a:rPr lang="en-US" sz="1800" dirty="0" err="1"/>
              <a:t>Durani</a:t>
            </a:r>
            <a:r>
              <a:rPr lang="en-US" sz="1800" dirty="0"/>
              <a:t>, a businessman who is an active donor as well</a:t>
            </a: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2400" b="1" dirty="0"/>
              <a:t>We were amazed</a:t>
            </a:r>
            <a:r>
              <a:rPr lang="en" sz="2400" b="1" dirty="0" smtClean="0"/>
              <a:t>: </a:t>
            </a:r>
            <a:r>
              <a:rPr lang="en" sz="1800" dirty="0" smtClean="0"/>
              <a:t>Due to unavalaibilty of blood his grandmother died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b="1" dirty="0"/>
              <a:t>It would be game changing to: </a:t>
            </a:r>
            <a:r>
              <a:rPr lang="en-US" sz="1800" dirty="0"/>
              <a:t>minimize the gap between blood donors and receivers and create a platform where they can get blood on time.</a:t>
            </a:r>
            <a:endParaRPr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059582"/>
            <a:ext cx="8520600" cy="35092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GB" sz="2400" b="1" dirty="0">
                <a:solidFill>
                  <a:schemeClr val="accent1"/>
                </a:solidFill>
              </a:rPr>
              <a:t>It would be game changing to: </a:t>
            </a:r>
            <a:r>
              <a:rPr lang="en-US" dirty="0">
                <a:solidFill>
                  <a:schemeClr val="accent1"/>
                </a:solidFill>
              </a:rPr>
              <a:t>create such a database which can maintain the records of blood entries.</a:t>
            </a:r>
            <a:endParaRPr lang="en-GB" dirty="0">
              <a:solidFill>
                <a:schemeClr val="accent1"/>
              </a:solidFill>
            </a:endParaRPr>
          </a:p>
          <a:p>
            <a:pPr lvl="0"/>
            <a:endParaRPr lang="en-GB" dirty="0">
              <a:solidFill>
                <a:schemeClr val="accent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Aft>
                <a:spcPts val="0"/>
              </a:spcAft>
            </a:pPr>
            <a:r>
              <a:rPr lang="en" sz="24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HMW</a:t>
            </a:r>
            <a:r>
              <a:rPr lang="en" sz="24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help him to reduce manual paperwork?</a:t>
            </a:r>
            <a:endParaRPr lang="en-GB" sz="2400" dirty="0">
              <a:solidFill>
                <a:schemeClr val="accent1"/>
              </a:solidFill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4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hmw # 1</a:t>
            </a:r>
          </a:p>
        </p:txBody>
      </p:sp>
      <p:sp>
        <p:nvSpPr>
          <p:cNvPr id="206" name="Shape 206"/>
          <p:cNvSpPr/>
          <p:nvPr/>
        </p:nvSpPr>
        <p:spPr>
          <a:xfrm rot="10800000">
            <a:off x="311700" y="1428324"/>
            <a:ext cx="8520600" cy="1791497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hmw # </a:t>
            </a:r>
            <a:r>
              <a:rPr lang="en" dirty="0" smtClean="0"/>
              <a:t>2</a:t>
            </a:r>
            <a:endParaRPr lang="en" dirty="0"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11700" y="1228674"/>
            <a:ext cx="8520600" cy="37913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would be game changing to: </a:t>
            </a:r>
            <a:r>
              <a:rPr lang="en-US" b="1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create such a platform where available donors can easily be accessed.</a:t>
            </a:r>
            <a:endParaRPr lang="en-GB" dirty="0">
              <a:solidFill>
                <a:schemeClr val="accent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Aft>
                <a:spcPts val="0"/>
              </a:spcAft>
            </a:pPr>
            <a:endParaRPr lang="en" sz="2400" b="1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Aft>
                <a:spcPts val="0"/>
              </a:spcAft>
            </a:pPr>
            <a:r>
              <a:rPr lang="en" sz="24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HMW</a:t>
            </a:r>
            <a:r>
              <a:rPr lang="en" sz="24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 smtClean="0">
                <a:solidFill>
                  <a:schemeClr val="accent1"/>
                </a:solidFill>
              </a:rPr>
              <a:t>give </a:t>
            </a:r>
            <a:r>
              <a:rPr lang="en-US" sz="2400" dirty="0">
                <a:solidFill>
                  <a:schemeClr val="accent1"/>
                </a:solidFill>
              </a:rPr>
              <a:t>guidance to blood societies to connect on a single platform and how societies can aware students about blood donation?</a:t>
            </a:r>
            <a:endParaRPr lang="en-GB" sz="2400" dirty="0">
              <a:solidFill>
                <a:schemeClr val="accent1"/>
              </a:solidFill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 rot="10800000">
            <a:off x="311700" y="1428325"/>
            <a:ext cx="8520600" cy="16296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would be game changing to</a:t>
            </a:r>
            <a:r>
              <a:rPr lang="en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dirty="0">
                <a:solidFill>
                  <a:schemeClr val="accent1"/>
                </a:solidFill>
              </a:rPr>
              <a:t>minimize the gap between blood donors and receivers and create a platform where they can get blood on time.</a:t>
            </a:r>
            <a:endParaRPr lang="en-GB" dirty="0">
              <a:solidFill>
                <a:schemeClr val="accent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Aft>
                <a:spcPts val="0"/>
              </a:spcAft>
            </a:pPr>
            <a:r>
              <a:rPr lang="en" sz="24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HMW:</a:t>
            </a:r>
            <a:r>
              <a:rPr lang="en-US" sz="2400" dirty="0" smtClean="0">
                <a:solidFill>
                  <a:schemeClr val="accent1"/>
                </a:solidFill>
              </a:rPr>
              <a:t>reduce </a:t>
            </a:r>
            <a:r>
              <a:rPr lang="en-US" sz="2400" dirty="0">
                <a:solidFill>
                  <a:schemeClr val="accent1"/>
                </a:solidFill>
              </a:rPr>
              <a:t>the gap between donor and recipient?</a:t>
            </a:r>
            <a:endParaRPr lang="en-GB" sz="2400" dirty="0">
              <a:solidFill>
                <a:schemeClr val="accent1"/>
              </a:solidFill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hmw # </a:t>
            </a:r>
            <a:r>
              <a:rPr lang="en" dirty="0" smtClean="0"/>
              <a:t>3</a:t>
            </a:r>
            <a:endParaRPr lang="en" dirty="0"/>
          </a:p>
        </p:txBody>
      </p:sp>
      <p:sp>
        <p:nvSpPr>
          <p:cNvPr id="220" name="Shape 220"/>
          <p:cNvSpPr/>
          <p:nvPr/>
        </p:nvSpPr>
        <p:spPr>
          <a:xfrm rot="10800000">
            <a:off x="311700" y="1428325"/>
            <a:ext cx="8520600" cy="16296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252812" y="1093850"/>
            <a:ext cx="8520600" cy="1384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Prototype # 1: </a:t>
            </a:r>
            <a:r>
              <a:rPr lang="en-US" dirty="0" smtClean="0"/>
              <a:t>Automatic updating of </a:t>
            </a:r>
            <a:r>
              <a:rPr lang="en-US" dirty="0"/>
              <a:t>blood entries</a:t>
            </a:r>
            <a:r>
              <a:rPr lang="en-GB" dirty="0"/>
              <a:t/>
            </a:r>
            <a:br>
              <a:rPr lang="en-GB" dirty="0"/>
            </a:br>
            <a:endParaRPr lang="en" dirty="0"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prototype was created by taking a paper and drawing a single repository for maintaining their blood records. We put different sections where they can enter, update and query their records. It was centralized.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77" y="2945625"/>
            <a:ext cx="2724247" cy="20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4" y="3003798"/>
            <a:ext cx="2724250" cy="172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549" y="2945649"/>
            <a:ext cx="2724250" cy="204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Assumptions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7602000" cy="373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" sz="1700" dirty="0">
                <a:solidFill>
                  <a:srgbClr val="000000"/>
                </a:solidFill>
              </a:rPr>
              <a:t>Assumption 1: </a:t>
            </a:r>
            <a:r>
              <a:rPr lang="en-US" dirty="0">
                <a:solidFill>
                  <a:schemeClr val="accent1"/>
                </a:solidFill>
                <a:latin typeface="Source Code Pro" panose="020B0604020202020204" charset="0"/>
              </a:rPr>
              <a:t>They are eager to use technology for keeping records</a:t>
            </a:r>
            <a:endParaRPr lang="en-GB" dirty="0">
              <a:solidFill>
                <a:schemeClr val="accent1"/>
              </a:solidFill>
              <a:latin typeface="Source Code Pro" panose="020B0604020202020204" charset="0"/>
            </a:endParaRPr>
          </a:p>
          <a:p>
            <a:pPr lvl="0">
              <a:spcBef>
                <a:spcPts val="0"/>
              </a:spcBef>
              <a:buNone/>
            </a:pPr>
            <a:endParaRPr sz="1700" dirty="0">
              <a:solidFill>
                <a:srgbClr val="000000"/>
              </a:solidFill>
            </a:endParaRPr>
          </a:p>
          <a:p>
            <a:pPr lvl="0"/>
            <a:r>
              <a:rPr lang="en" sz="1700" dirty="0">
                <a:solidFill>
                  <a:srgbClr val="000000"/>
                </a:solidFill>
              </a:rPr>
              <a:t>Assumption 2</a:t>
            </a:r>
            <a:r>
              <a:rPr lang="en" sz="1700" dirty="0" smtClean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chemeClr val="accent1"/>
                </a:solidFill>
                <a:latin typeface="Source Code Pro" panose="020B0604020202020204" charset="0"/>
              </a:rPr>
              <a:t>They have a knowledge of how to use the system </a:t>
            </a:r>
            <a:endParaRPr dirty="0">
              <a:solidFill>
                <a:schemeClr val="accent1"/>
              </a:solidFill>
              <a:latin typeface="Source Code Pro" panose="020B0604020202020204" charset="0"/>
            </a:endParaRPr>
          </a:p>
          <a:p>
            <a:r>
              <a:rPr lang="en" sz="1700" dirty="0" smtClean="0">
                <a:solidFill>
                  <a:srgbClr val="000000"/>
                </a:solidFill>
              </a:rPr>
              <a:t>Assumption 3:</a:t>
            </a:r>
            <a:r>
              <a:rPr lang="en-US" dirty="0">
                <a:solidFill>
                  <a:schemeClr val="accent1"/>
                </a:solidFill>
                <a:latin typeface="Source Code Pro" panose="020B0604020202020204" charset="0"/>
              </a:rPr>
              <a:t>Hospitals have proper resources </a:t>
            </a:r>
            <a:r>
              <a:rPr lang="en-US" dirty="0" err="1">
                <a:solidFill>
                  <a:schemeClr val="accent1"/>
                </a:solidFill>
                <a:latin typeface="Source Code Pro" panose="020B0604020202020204" charset="0"/>
              </a:rPr>
              <a:t>e.g</a:t>
            </a:r>
            <a:r>
              <a:rPr lang="en-US" dirty="0">
                <a:solidFill>
                  <a:schemeClr val="accent1"/>
                </a:solidFill>
                <a:latin typeface="Source Code Pro" panose="020B0604020202020204" charset="0"/>
              </a:rPr>
              <a:t> computers and internet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l="8122" r="49726"/>
          <a:stretch/>
        </p:blipFill>
        <p:spPr>
          <a:xfrm>
            <a:off x="7926449" y="882300"/>
            <a:ext cx="925575" cy="14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l="50864" r="6984"/>
          <a:stretch/>
        </p:blipFill>
        <p:spPr>
          <a:xfrm>
            <a:off x="7906724" y="2262037"/>
            <a:ext cx="925575" cy="14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03"/>
          <p:cNvPicPr preferRelativeResize="0"/>
          <p:nvPr/>
        </p:nvPicPr>
        <p:blipFill rotWithShape="1">
          <a:blip r:embed="rId3">
            <a:alphaModFix/>
          </a:blip>
          <a:srcRect l="50864" r="6984"/>
          <a:stretch/>
        </p:blipFill>
        <p:spPr>
          <a:xfrm>
            <a:off x="7926449" y="3624481"/>
            <a:ext cx="925575" cy="1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Shape 284"/>
          <p:cNvCxnSpPr/>
          <p:nvPr/>
        </p:nvCxnSpPr>
        <p:spPr>
          <a:xfrm>
            <a:off x="4563600" y="3775"/>
            <a:ext cx="18900" cy="5143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5" name="Shape 285"/>
          <p:cNvCxnSpPr/>
          <p:nvPr/>
        </p:nvCxnSpPr>
        <p:spPr>
          <a:xfrm>
            <a:off x="-10350" y="2575525"/>
            <a:ext cx="9164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6" name="Shape 286"/>
          <p:cNvSpPr txBox="1"/>
          <p:nvPr/>
        </p:nvSpPr>
        <p:spPr>
          <a:xfrm>
            <a:off x="626575" y="817350"/>
            <a:ext cx="5386500" cy="6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-10350" y="3775"/>
            <a:ext cx="4574100" cy="257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Amatic SC" panose="020B0604020202020204" charset="0"/>
              </a:rPr>
              <a:t>People may be more open to interacting with such systems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582500" y="3775"/>
            <a:ext cx="4574100" cy="25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chemeClr val="accent1"/>
                </a:solidFill>
                <a:latin typeface="Amatic SC" panose="020B0604020202020204" charset="0"/>
                <a:ea typeface="Amatic SC"/>
                <a:cs typeface="Amatic SC"/>
                <a:sym typeface="Amatic SC"/>
              </a:rPr>
              <a:t>What Worked</a:t>
            </a:r>
            <a:endParaRPr lang="en" sz="3000" b="1" dirty="0" smtClean="0">
              <a:solidFill>
                <a:schemeClr val="accent1"/>
              </a:solidFill>
              <a:latin typeface="Amatic SC" panose="020B0604020202020204" charset="0"/>
              <a:ea typeface="Amatic SC"/>
              <a:cs typeface="Amatic SC"/>
              <a:sym typeface="Amatic SC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  <a:latin typeface="Amatic SC" panose="020B0604020202020204" charset="0"/>
              </a:rPr>
              <a:t>It helps to shift from paper work to automatic system.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  <a:latin typeface="Amatic SC" panose="020B0604020202020204" charset="0"/>
              </a:rPr>
              <a:t>Users were happy for introducing this system</a:t>
            </a: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000" b="1" dirty="0">
              <a:latin typeface="Amatic SC"/>
              <a:ea typeface="Amatic SC"/>
              <a:cs typeface="Amatic SC"/>
              <a:sym typeface="Amatic S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b="1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-10350" y="2575525"/>
            <a:ext cx="4574100" cy="25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GB" sz="2400" b="1" dirty="0" smtClean="0">
                <a:solidFill>
                  <a:schemeClr val="accent1"/>
                </a:solidFill>
                <a:latin typeface="Amatic SC" panose="020B0604020202020204" charset="0"/>
              </a:rPr>
              <a:t>What Didn’t Worked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1"/>
                </a:solidFill>
                <a:latin typeface="Amatic SC" panose="020B0604020202020204" charset="0"/>
              </a:rPr>
              <a:t>They </a:t>
            </a:r>
            <a:r>
              <a:rPr lang="en-GB" sz="2400" b="1" dirty="0">
                <a:solidFill>
                  <a:schemeClr val="accent1"/>
                </a:solidFill>
                <a:latin typeface="Amatic SC" panose="020B0604020202020204" charset="0"/>
              </a:rPr>
              <a:t>don’t know about using the database software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  <a:latin typeface="Amatic SC" panose="020B0604020202020204" charset="0"/>
              </a:rPr>
              <a:t>Didn’t entirely know where to enter and update etc</a:t>
            </a:r>
            <a:r>
              <a:rPr lang="en-GB" sz="2400" dirty="0">
                <a:solidFill>
                  <a:schemeClr val="accent1"/>
                </a:solidFill>
                <a:latin typeface="Amatic SC" panose="020B0604020202020204" charset="0"/>
              </a:rPr>
              <a:t>.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4582500" y="2571600"/>
            <a:ext cx="4574100" cy="257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en" sz="30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learnings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Amatic SC" panose="020B0604020202020204" charset="0"/>
              </a:rPr>
              <a:t>They need proper training if we implement this solution.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Amatic SC" panose="020B0604020202020204" charset="0"/>
              </a:rPr>
              <a:t>There is a dire need of implementing this system in blood banks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30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Testing Method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11700" y="1327850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lvl="0" algn="ctr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was </a:t>
            </a:r>
            <a:r>
              <a:rPr lang="en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asked about their opinion if they can use</a:t>
            </a:r>
          </a:p>
          <a:p>
            <a:pPr marL="76200" lvl="0" algn="ctr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GB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 </a:t>
            </a:r>
            <a:r>
              <a:rPr lang="en-GB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ystem.</a:t>
            </a:r>
            <a:endParaRPr lang="en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lvl="0" algn="ctr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Debriefed </a:t>
            </a: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the experience</a:t>
            </a:r>
          </a:p>
        </p:txBody>
      </p:sp>
      <p:sp>
        <p:nvSpPr>
          <p:cNvPr id="242" name="Shape 242"/>
          <p:cNvSpPr/>
          <p:nvPr/>
        </p:nvSpPr>
        <p:spPr>
          <a:xfrm>
            <a:off x="785525" y="1407425"/>
            <a:ext cx="1169100" cy="2534400"/>
          </a:xfrm>
          <a:prstGeom prst="leftBracket">
            <a:avLst>
              <a:gd name="adj" fmla="val 8333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 rot="10800000">
            <a:off x="7194025" y="1407425"/>
            <a:ext cx="1169100" cy="2534400"/>
          </a:xfrm>
          <a:prstGeom prst="leftBracket">
            <a:avLst>
              <a:gd name="adj" fmla="val 8333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252812" y="1093850"/>
            <a:ext cx="8520600" cy="1384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Prototype # 2: Spin the bottle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spin the bottle and ‘match’ with an experienced traveler. The user then meets up with whoever they matched with and just talk about their experiences!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311700" y="99175"/>
            <a:ext cx="8520600" cy="84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u="sng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Table of contents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11700" y="1428400"/>
            <a:ext cx="8520600" cy="284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75000"/>
              <a:buFont typeface="Amatic SC"/>
              <a:buChar char="❏"/>
            </a:pPr>
            <a:r>
              <a:rPr lang="en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Additional Interviews + Results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75000"/>
              <a:buFont typeface="Amatic SC"/>
              <a:buChar char="❏"/>
            </a:pPr>
            <a:r>
              <a:rPr lang="en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Revised 3 POV’s + 3 HMW’s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75000"/>
              <a:buFont typeface="Amatic SC"/>
              <a:buChar char="❏"/>
            </a:pPr>
            <a:r>
              <a:rPr lang="en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Experience Prototypes + Evaluation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75000"/>
              <a:buFont typeface="Amatic SC"/>
              <a:buChar char="❏"/>
            </a:pPr>
            <a:r>
              <a:rPr lang="en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Appendices (all POV’s + HMW’s)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Testing Method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91650" y="1493125"/>
            <a:ext cx="7760700" cy="207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ctr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spins a bottle and gets matched with a traveler</a:t>
            </a:r>
          </a:p>
          <a:p>
            <a:pPr marL="457200" lvl="0" indent="-381000" algn="ctr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two meet up and talk together</a:t>
            </a:r>
          </a:p>
        </p:txBody>
      </p:sp>
      <p:sp>
        <p:nvSpPr>
          <p:cNvPr id="260" name="Shape 260"/>
          <p:cNvSpPr/>
          <p:nvPr/>
        </p:nvSpPr>
        <p:spPr>
          <a:xfrm>
            <a:off x="576125" y="1407425"/>
            <a:ext cx="1169100" cy="2534400"/>
          </a:xfrm>
          <a:prstGeom prst="leftBracket">
            <a:avLst>
              <a:gd name="adj" fmla="val 8333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 rot="10800000">
            <a:off x="7435850" y="1407425"/>
            <a:ext cx="1169100" cy="2534400"/>
          </a:xfrm>
          <a:prstGeom prst="leftBracket">
            <a:avLst>
              <a:gd name="adj" fmla="val 8333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252812" y="1093850"/>
            <a:ext cx="8520600" cy="1384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Prototype # 3: Confession Forum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forum where travelers post things they’ve never done before and exciting experiences they’d like to share. You can make your own posts, add experiences/activities to your own personal list, and befriend others. As you empty your bucket list, you rise up the ranks to become an Adventurer.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04075" y="2438072"/>
            <a:ext cx="2034826" cy="271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574" y="2777212"/>
            <a:ext cx="2713077" cy="203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199" y="2777200"/>
            <a:ext cx="2713077" cy="2034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 Method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ctr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the user explore by themselves, unaided</a:t>
            </a:r>
          </a:p>
          <a:p>
            <a:pPr marL="457200" lvl="0" indent="-381000" algn="ctr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some flow for the screen prototypes</a:t>
            </a:r>
          </a:p>
          <a:p>
            <a:pPr marL="457200" lvl="0" indent="-381000" algn="ctr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Debrief after the experience</a:t>
            </a:r>
          </a:p>
        </p:txBody>
      </p:sp>
      <p:sp>
        <p:nvSpPr>
          <p:cNvPr id="278" name="Shape 278"/>
          <p:cNvSpPr/>
          <p:nvPr/>
        </p:nvSpPr>
        <p:spPr>
          <a:xfrm>
            <a:off x="785525" y="1407425"/>
            <a:ext cx="1169100" cy="2534400"/>
          </a:xfrm>
          <a:prstGeom prst="leftBracket">
            <a:avLst>
              <a:gd name="adj" fmla="val 8333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 rot="10800000">
            <a:off x="7091425" y="1407425"/>
            <a:ext cx="1169100" cy="2534400"/>
          </a:xfrm>
          <a:prstGeom prst="leftBracket">
            <a:avLst>
              <a:gd name="adj" fmla="val 8333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appendices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2840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138825" y="699750"/>
            <a:ext cx="8951400" cy="421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79400" rtl="0">
              <a:spcBef>
                <a:spcPts val="0"/>
              </a:spcBef>
              <a:buClr>
                <a:srgbClr val="000000"/>
              </a:buClr>
              <a:buSzPct val="100000"/>
            </a:pPr>
            <a:endParaRPr lang="en" sz="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Additional Interviews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09750" y="530075"/>
            <a:ext cx="4337100" cy="6402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Interviewee 1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609750" y="1241050"/>
            <a:ext cx="4337100" cy="32064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Name:</a:t>
            </a:r>
            <a:r>
              <a:rPr lang="en" dirty="0"/>
              <a:t> </a:t>
            </a:r>
            <a:r>
              <a:rPr lang="en" sz="2400" dirty="0" smtClean="0">
                <a:solidFill>
                  <a:srgbClr val="6AA84F"/>
                </a:solidFill>
              </a:rPr>
              <a:t>Dr. Ishfaq</a:t>
            </a:r>
            <a:endParaRPr lang="en" sz="2400" dirty="0">
              <a:solidFill>
                <a:srgbClr val="6AA84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Reason for Interview</a:t>
            </a:r>
            <a:r>
              <a:rPr lang="en" b="1" dirty="0" smtClean="0"/>
              <a:t>:</a:t>
            </a:r>
          </a:p>
          <a:p>
            <a:pPr lvl="0"/>
            <a:r>
              <a:rPr lang="en-US" dirty="0"/>
              <a:t>Blood Bank In charge at Jinnah Hospital Lahore. 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Place of Interview</a:t>
            </a:r>
            <a:r>
              <a:rPr lang="en" b="1" dirty="0" smtClean="0"/>
              <a:t>: Jinnah Hospital, Lahore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Method of Recruitment: </a:t>
            </a:r>
            <a:r>
              <a:rPr lang="en" dirty="0" smtClean="0"/>
              <a:t>Contacted in person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609750" y="530075"/>
            <a:ext cx="4337100" cy="6402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Interviewee 2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609750" y="1241050"/>
            <a:ext cx="4337100" cy="32064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Name:</a:t>
            </a:r>
            <a:r>
              <a:rPr lang="en" dirty="0"/>
              <a:t> </a:t>
            </a:r>
            <a:r>
              <a:rPr lang="en" sz="2400" dirty="0" smtClean="0">
                <a:solidFill>
                  <a:srgbClr val="6AA84F"/>
                </a:solidFill>
              </a:rPr>
              <a:t>Babar Aasi</a:t>
            </a:r>
            <a:endParaRPr lang="en" sz="2400" dirty="0">
              <a:solidFill>
                <a:srgbClr val="6AA84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/>
            <a:r>
              <a:rPr lang="en" b="1" dirty="0"/>
              <a:t>Reason for Interview</a:t>
            </a:r>
            <a:r>
              <a:rPr lang="en" b="1" dirty="0" smtClean="0"/>
              <a:t>: </a:t>
            </a:r>
            <a:r>
              <a:rPr lang="en-US" dirty="0"/>
              <a:t>head of Blood Bank society of GCU, </a:t>
            </a:r>
            <a:r>
              <a:rPr lang="en-US" dirty="0" smtClean="0"/>
              <a:t>Lahore</a:t>
            </a:r>
            <a:endParaRPr dirty="0"/>
          </a:p>
          <a:p>
            <a:r>
              <a:rPr lang="en" b="1" dirty="0"/>
              <a:t>Place of Interview</a:t>
            </a:r>
            <a:r>
              <a:rPr lang="en" b="1" dirty="0" smtClean="0"/>
              <a:t>: </a:t>
            </a:r>
            <a:r>
              <a:rPr lang="en-US" dirty="0"/>
              <a:t>GCU, Lahore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Method of Recruitment: </a:t>
            </a:r>
            <a:r>
              <a:rPr lang="en" dirty="0"/>
              <a:t>Contacted </a:t>
            </a:r>
            <a:r>
              <a:rPr lang="en" dirty="0" smtClean="0"/>
              <a:t>in person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285875"/>
            <a:ext cx="230425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609750" y="530075"/>
            <a:ext cx="4337100" cy="6402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Interviewee 3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609750" y="1241050"/>
            <a:ext cx="4337100" cy="32064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Name:</a:t>
            </a:r>
            <a:r>
              <a:rPr lang="en" dirty="0"/>
              <a:t> </a:t>
            </a:r>
            <a:r>
              <a:rPr lang="en" sz="2400" dirty="0" smtClean="0">
                <a:solidFill>
                  <a:srgbClr val="6AA84F"/>
                </a:solidFill>
              </a:rPr>
              <a:t>Imran Durani</a:t>
            </a:r>
            <a:endParaRPr lang="en" sz="2400" dirty="0">
              <a:solidFill>
                <a:srgbClr val="6AA84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Reason for Interview</a:t>
            </a:r>
            <a:r>
              <a:rPr lang="en" b="1" dirty="0" smtClean="0"/>
              <a:t>: Active donor as well as receiver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Place of Interview</a:t>
            </a:r>
            <a:r>
              <a:rPr lang="en" b="1" dirty="0" smtClean="0"/>
              <a:t>: Gohar Centre, Lahore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Method </a:t>
            </a:r>
            <a:r>
              <a:rPr lang="en" b="1" dirty="0"/>
              <a:t>of Recruitment: </a:t>
            </a:r>
            <a:r>
              <a:rPr lang="en" dirty="0" smtClean="0"/>
              <a:t>Met in person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044097"/>
            <a:ext cx="2808312" cy="309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POV’s &amp;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HMW’s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19100" y="292850"/>
            <a:ext cx="8018100" cy="801000"/>
          </a:xfrm>
          <a:prstGeom prst="rect">
            <a:avLst/>
          </a:prstGeom>
          <a:ln w="28575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POV # 1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19100" y="1093850"/>
            <a:ext cx="8018100" cy="37830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 b="1" dirty="0"/>
          </a:p>
          <a:p>
            <a:pPr lvl="0"/>
            <a:r>
              <a:rPr lang="en" sz="2400" b="1" dirty="0"/>
              <a:t>We met</a:t>
            </a:r>
            <a:r>
              <a:rPr lang="en" sz="2400" b="1" dirty="0" smtClean="0"/>
              <a:t>: </a:t>
            </a:r>
            <a:r>
              <a:rPr lang="en-US" sz="1800" dirty="0"/>
              <a:t>Dr. Muhammad </a:t>
            </a:r>
            <a:r>
              <a:rPr lang="en-US" sz="1800" dirty="0" err="1"/>
              <a:t>Ishfaq</a:t>
            </a:r>
            <a:r>
              <a:rPr lang="en-US" sz="1800" dirty="0"/>
              <a:t> , Blood Bank In charge at Jinnah Hospital Lahore</a:t>
            </a: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2400" b="1" dirty="0"/>
              <a:t>We were amazed</a:t>
            </a:r>
            <a:r>
              <a:rPr lang="en" sz="2400" b="1" dirty="0" smtClean="0"/>
              <a:t>: </a:t>
            </a:r>
            <a:r>
              <a:rPr lang="en" sz="1800" dirty="0" smtClean="0"/>
              <a:t>to realize that there is still manual process of updating blood records.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  <a:p>
            <a:r>
              <a:rPr lang="en" sz="2400" b="1" dirty="0"/>
              <a:t>It would be game changing to</a:t>
            </a:r>
            <a:r>
              <a:rPr lang="en" sz="2400" b="1" dirty="0" smtClean="0"/>
              <a:t>: </a:t>
            </a:r>
            <a:r>
              <a:rPr lang="en-US" sz="1800" dirty="0"/>
              <a:t>create such a database which can link between all hospitals to check blood availability. </a:t>
            </a:r>
            <a:endParaRPr lang="en-GB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19100" y="292850"/>
            <a:ext cx="8018100" cy="801000"/>
          </a:xfrm>
          <a:prstGeom prst="rect">
            <a:avLst/>
          </a:prstGeom>
          <a:ln w="28575" cap="flat" cmpd="sng">
            <a:solidFill>
              <a:srgbClr val="4C113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POV # 2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19100" y="1093850"/>
            <a:ext cx="8018100" cy="37830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 b="1" dirty="0"/>
          </a:p>
          <a:p>
            <a:pPr lvl="0"/>
            <a:r>
              <a:rPr lang="en" sz="2400" b="1" dirty="0"/>
              <a:t>We met</a:t>
            </a:r>
            <a:r>
              <a:rPr lang="en" sz="2400" b="1" dirty="0" smtClean="0"/>
              <a:t>: </a:t>
            </a:r>
            <a:r>
              <a:rPr lang="en-US" sz="1800" dirty="0"/>
              <a:t>Babar </a:t>
            </a:r>
            <a:r>
              <a:rPr lang="en-US" sz="1800" dirty="0" err="1"/>
              <a:t>Aasi</a:t>
            </a:r>
            <a:r>
              <a:rPr lang="en-US" sz="1800" dirty="0"/>
              <a:t>. He is head of Blood Bank society of </a:t>
            </a:r>
            <a:r>
              <a:rPr lang="en-US" sz="1800" dirty="0" smtClean="0"/>
              <a:t>GCU</a:t>
            </a:r>
          </a:p>
          <a:p>
            <a:pPr lvl="0"/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2400" b="1" dirty="0"/>
              <a:t>We were amazed: </a:t>
            </a:r>
            <a:r>
              <a:rPr lang="en" sz="1800" dirty="0" smtClean="0"/>
              <a:t>There are more number of registered donors but less are willing to donate</a:t>
            </a:r>
          </a:p>
          <a:p>
            <a:pPr lvl="0">
              <a:spcBef>
                <a:spcPts val="0"/>
              </a:spcBef>
              <a:buNone/>
            </a:pPr>
            <a:endParaRPr lang="en" sz="1800" dirty="0" smtClean="0"/>
          </a:p>
          <a:p>
            <a:r>
              <a:rPr lang="en" sz="2400" b="1" dirty="0" smtClean="0"/>
              <a:t>It </a:t>
            </a:r>
            <a:r>
              <a:rPr lang="en" sz="2400" b="1" dirty="0"/>
              <a:t>would be game changing to</a:t>
            </a:r>
            <a:r>
              <a:rPr lang="en" sz="2400" b="1" dirty="0" smtClean="0"/>
              <a:t>: </a:t>
            </a:r>
            <a:r>
              <a:rPr lang="en-US" sz="1800" dirty="0"/>
              <a:t>create such a platform where available donors can easily be accessed.</a:t>
            </a:r>
            <a:endParaRPr lang="en-GB" sz="1800" dirty="0"/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741</Words>
  <Application>Microsoft Office PowerPoint</Application>
  <PresentationFormat>On-screen Show (16:9)</PresentationFormat>
  <Paragraphs>122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Amatic SC</vt:lpstr>
      <vt:lpstr>Source Code Pro</vt:lpstr>
      <vt:lpstr>simple-light-2</vt:lpstr>
      <vt:lpstr>beach-day</vt:lpstr>
      <vt:lpstr>PowerPoint Presentation</vt:lpstr>
      <vt:lpstr>PowerPoint Presentation</vt:lpstr>
      <vt:lpstr>Additional Interviews</vt:lpstr>
      <vt:lpstr>Interviewee 1 </vt:lpstr>
      <vt:lpstr>Interviewee 2 </vt:lpstr>
      <vt:lpstr>Interviewee 3 </vt:lpstr>
      <vt:lpstr>POV’s &amp; HMW’s</vt:lpstr>
      <vt:lpstr>POV # 1</vt:lpstr>
      <vt:lpstr>POV # 2</vt:lpstr>
      <vt:lpstr>POV # 3</vt:lpstr>
      <vt:lpstr>hmw # 1</vt:lpstr>
      <vt:lpstr>hmw # 2</vt:lpstr>
      <vt:lpstr>hmw # 3</vt:lpstr>
      <vt:lpstr>prototypes</vt:lpstr>
      <vt:lpstr>Prototype # 1: Automatic updating of blood entries </vt:lpstr>
      <vt:lpstr>Assumptions</vt:lpstr>
      <vt:lpstr>PowerPoint Presentation</vt:lpstr>
      <vt:lpstr>Testing Method</vt:lpstr>
      <vt:lpstr>Prototype # 2: Spin the bottle</vt:lpstr>
      <vt:lpstr>Testing Method</vt:lpstr>
      <vt:lpstr>Prototype # 3: Confession Forum</vt:lpstr>
      <vt:lpstr>Testing Method</vt:lpstr>
      <vt:lpstr>appendices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Fouzia Younas</dc:creator>
  <cp:lastModifiedBy>Windows User</cp:lastModifiedBy>
  <cp:revision>17</cp:revision>
  <dcterms:modified xsi:type="dcterms:W3CDTF">2017-03-19T19:29:49Z</dcterms:modified>
</cp:coreProperties>
</file>